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18"/>
  </p:notesMasterIdLst>
  <p:sldIdLst>
    <p:sldId id="256" r:id="rId6"/>
    <p:sldId id="257" r:id="rId7"/>
    <p:sldId id="266" r:id="rId8"/>
    <p:sldId id="267" r:id="rId9"/>
    <p:sldId id="268" r:id="rId10"/>
    <p:sldId id="269" r:id="rId11"/>
    <p:sldId id="270" r:id="rId12"/>
    <p:sldId id="271" r:id="rId13"/>
    <p:sldId id="273" r:id="rId14"/>
    <p:sldId id="272" r:id="rId15"/>
    <p:sldId id="27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268" autoAdjust="0"/>
    <p:restoredTop sz="94660"/>
  </p:normalViewPr>
  <p:slideViewPr>
    <p:cSldViewPr snapToGrid="0">
      <p:cViewPr>
        <p:scale>
          <a:sx n="70" d="100"/>
          <a:sy n="70" d="100"/>
        </p:scale>
        <p:origin x="-966"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6899A-7899-1B4A-8F57-B8BC7F62BDAC}" type="datetimeFigureOut">
              <a:rPr lang="en-US" smtClean="0"/>
              <a:pPr/>
              <a:t>4/21/2021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264F0-1DD8-6843-8F91-6A77B6242149}" type="slidenum">
              <a:rPr lang="en-US" smtClean="0"/>
              <a:pPr/>
              <a:t>‹#›</a:t>
            </a:fld>
            <a:endParaRPr lang="en-US" dirty="0"/>
          </a:p>
        </p:txBody>
      </p:sp>
    </p:spTree>
    <p:extLst>
      <p:ext uri="{BB962C8B-B14F-4D97-AF65-F5344CB8AC3E}">
        <p14:creationId xmlns="" xmlns:p14="http://schemas.microsoft.com/office/powerpoint/2010/main" val="6320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381"/>
            <a:ext cx="12192000" cy="3828288"/>
          </a:xfrm>
          <a:prstGeom prst="rect">
            <a:avLst/>
          </a:prstGeom>
        </p:spPr>
      </p:pic>
      <p:sp>
        <p:nvSpPr>
          <p:cNvPr id="10" name="Rectangle 9"/>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71718" y="4525926"/>
            <a:ext cx="2796335" cy="1635312"/>
          </a:xfrm>
          <a:prstGeom prst="rect">
            <a:avLst/>
          </a:prstGeom>
        </p:spPr>
      </p:pic>
    </p:spTree>
    <p:extLst>
      <p:ext uri="{BB962C8B-B14F-4D97-AF65-F5344CB8AC3E}">
        <p14:creationId xmlns="" xmlns:p14="http://schemas.microsoft.com/office/powerpoint/2010/main" val="44002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482517"/>
            <a:ext cx="10988849" cy="2869528"/>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hasCustomPrompt="1"/>
          </p:nvPr>
        </p:nvSpPr>
        <p:spPr>
          <a:xfrm>
            <a:off x="837391" y="3511875"/>
            <a:ext cx="10988849" cy="150901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188825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0"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364222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6"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409336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itle 1"/>
          <p:cNvSpPr>
            <a:spLocks noGrp="1"/>
          </p:cNvSpPr>
          <p:nvPr>
            <p:ph type="title" hasCustomPrompt="1"/>
          </p:nvPr>
        </p:nvSpPr>
        <p:spPr>
          <a:xfrm>
            <a:off x="838200"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6"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6"/>
            <a:ext cx="27432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381061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304184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332407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3"/>
            <a:ext cx="3932237" cy="1837267"/>
          </a:xfrm>
        </p:spPr>
        <p:txBody>
          <a:bodyPr anchor="t"/>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5183187" y="220133"/>
            <a:ext cx="6687079" cy="5726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345723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3"/>
            <a:ext cx="3932237" cy="1837267"/>
          </a:xfrm>
        </p:spPr>
        <p:txBody>
          <a:bodyPr anchor="t"/>
          <a:lstStyle>
            <a:lvl1pPr>
              <a:defRPr sz="32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5183187" y="220132"/>
            <a:ext cx="6712479" cy="5775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 xmlns:p14="http://schemas.microsoft.com/office/powerpoint/2010/main" val="185934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0891" y="5843356"/>
            <a:ext cx="3651948" cy="1014645"/>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155283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 xmlns:a14="http://schemas.microsoft.com/office/drawing/2010/main" val="0"/>
              </a:ext>
            </a:extLst>
          </a:blip>
          <a:srcRect l="424"/>
          <a:stretch/>
        </p:blipFill>
        <p:spPr>
          <a:xfrm>
            <a:off x="8623938" y="5843356"/>
            <a:ext cx="3605323"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343949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381"/>
            <a:ext cx="12192000" cy="3828288"/>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17264" t="20680" r="16692" b="19770"/>
          <a:stretch/>
        </p:blipFill>
        <p:spPr>
          <a:xfrm>
            <a:off x="850050" y="4564225"/>
            <a:ext cx="1523536" cy="1049174"/>
          </a:xfrm>
          <a:prstGeom prst="rect">
            <a:avLst/>
          </a:prstGeom>
        </p:spPr>
      </p:pic>
    </p:spTree>
    <p:extLst>
      <p:ext uri="{BB962C8B-B14F-4D97-AF65-F5344CB8AC3E}">
        <p14:creationId xmlns="" xmlns:p14="http://schemas.microsoft.com/office/powerpoint/2010/main" val="302351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3071" y="1320802"/>
            <a:ext cx="11602186"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1906" y="5843356"/>
            <a:ext cx="3583120"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413950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 xmlns:a14="http://schemas.microsoft.com/office/drawing/2010/main" val="0"/>
              </a:ext>
            </a:extLst>
          </a:blip>
          <a:srcRect l="289"/>
          <a:stretch/>
        </p:blipFill>
        <p:spPr>
          <a:xfrm>
            <a:off x="8618022" y="5843356"/>
            <a:ext cx="3578865"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356935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 xmlns:a14="http://schemas.microsoft.com/office/drawing/2010/main" val="0"/>
              </a:ext>
            </a:extLst>
          </a:blip>
          <a:srcRect l="671"/>
          <a:stretch/>
        </p:blipFill>
        <p:spPr>
          <a:xfrm>
            <a:off x="8618396" y="5843356"/>
            <a:ext cx="3596426"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2131454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1906" y="5839751"/>
            <a:ext cx="3646596" cy="1030865"/>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244194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0"/>
            <a:ext cx="11602186"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 xmlns:a14="http://schemas.microsoft.com/office/drawing/2010/main" val="0"/>
              </a:ext>
            </a:extLst>
          </a:blip>
          <a:srcRect b="2573"/>
          <a:stretch/>
        </p:blipFill>
        <p:spPr>
          <a:xfrm>
            <a:off x="8611905" y="5843356"/>
            <a:ext cx="3614359" cy="1018223"/>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3288379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0"/>
            <a:ext cx="11602186"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1906" y="5843356"/>
            <a:ext cx="3580011" cy="1012405"/>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91509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2"/>
            <a:ext cx="11602186"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1906" y="5843356"/>
            <a:ext cx="3599902" cy="1014644"/>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1949561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1906" y="5843356"/>
            <a:ext cx="3631780" cy="1026676"/>
          </a:xfrm>
          <a:prstGeom prst="rect">
            <a:avLst/>
          </a:prstGeom>
        </p:spPr>
      </p:pic>
      <p:sp>
        <p:nvSpPr>
          <p:cNvPr id="7"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98263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1" y="1320800"/>
            <a:ext cx="11602186"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618021" y="5843356"/>
            <a:ext cx="3582314" cy="1014644"/>
          </a:xfrm>
          <a:prstGeom prst="rect">
            <a:avLst/>
          </a:prstGeom>
        </p:spPr>
      </p:pic>
      <p:sp>
        <p:nvSpPr>
          <p:cNvPr id="8"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72491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6051548" y="0"/>
            <a:ext cx="6124575" cy="6858000"/>
          </a:xfrm>
          <a:prstGeom prst="rect">
            <a:avLst/>
          </a:prstGeom>
        </p:spPr>
      </p:pic>
      <p:sp>
        <p:nvSpPr>
          <p:cNvPr id="7" name="Rectangle 6"/>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userDrawn="1"/>
        </p:nvSpPr>
        <p:spPr>
          <a:xfrm>
            <a:off x="6051548"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 xmlns:p14="http://schemas.microsoft.com/office/powerpoint/2010/main" val="168410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6038850" y="0"/>
            <a:ext cx="6153150" cy="6858000"/>
          </a:xfrm>
          <a:prstGeom prst="rect">
            <a:avLst/>
          </a:prstGeom>
        </p:spPr>
      </p:pic>
      <p:sp>
        <p:nvSpPr>
          <p:cNvPr id="11" name="Rectangle 10"/>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051548"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 xmlns:p14="http://schemas.microsoft.com/office/powerpoint/2010/main" val="97886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12192000" cy="3771900"/>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17264" t="20680" r="16692" b="19770"/>
          <a:stretch/>
        </p:blipFill>
        <p:spPr>
          <a:xfrm>
            <a:off x="850050" y="4564225"/>
            <a:ext cx="1523536" cy="1049174"/>
          </a:xfrm>
          <a:prstGeom prst="rect">
            <a:avLst/>
          </a:prstGeom>
        </p:spPr>
      </p:pic>
    </p:spTree>
    <p:extLst>
      <p:ext uri="{BB962C8B-B14F-4D97-AF65-F5344CB8AC3E}">
        <p14:creationId xmlns="" xmlns:p14="http://schemas.microsoft.com/office/powerpoint/2010/main" val="203676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12192000" cy="3771900"/>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71718" y="4525926"/>
            <a:ext cx="2796335" cy="1635312"/>
          </a:xfrm>
          <a:prstGeom prst="rect">
            <a:avLst/>
          </a:prstGeom>
        </p:spPr>
      </p:pic>
    </p:spTree>
    <p:extLst>
      <p:ext uri="{BB962C8B-B14F-4D97-AF65-F5344CB8AC3E}">
        <p14:creationId xmlns="" xmlns:p14="http://schemas.microsoft.com/office/powerpoint/2010/main" val="36326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981700" y="0"/>
            <a:ext cx="6210300" cy="6858000"/>
          </a:xfrm>
          <a:prstGeom prst="rect">
            <a:avLst/>
          </a:prstGeom>
        </p:spPr>
      </p:pic>
      <p:sp>
        <p:nvSpPr>
          <p:cNvPr id="7" name="Rectangle 6"/>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flipH="1">
            <a:off x="6095840"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 xmlns:p14="http://schemas.microsoft.com/office/powerpoint/2010/main" val="412457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6103223" y="1564943"/>
            <a:ext cx="6086475" cy="5295900"/>
          </a:xfrm>
          <a:prstGeom prst="rect">
            <a:avLst/>
          </a:prstGeom>
        </p:spPr>
      </p:pic>
      <p:sp>
        <p:nvSpPr>
          <p:cNvPr id="10" name="Rectangle 9"/>
          <p:cNvSpPr/>
          <p:nvPr userDrawn="1"/>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60349" y="1915886"/>
            <a:ext cx="5607051" cy="1596571"/>
          </a:xfrm>
        </p:spPr>
        <p:txBody>
          <a:bodyPr anchor="t">
            <a:noAutofit/>
          </a:bodyPr>
          <a:lstStyle>
            <a:lvl1pPr algn="l">
              <a:defRPr sz="36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19"/>
            <a:ext cx="5607051" cy="2673435"/>
          </a:xfrm>
        </p:spPr>
        <p:txBody>
          <a:bodyPr anchor="t"/>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flipH="1">
            <a:off x="6095840"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820402" y="239681"/>
            <a:ext cx="5835491" cy="960325"/>
          </a:xfrm>
          <a:prstGeom prst="rect">
            <a:avLst/>
          </a:prstGeom>
        </p:spPr>
      </p:pic>
      <p:sp>
        <p:nvSpPr>
          <p:cNvPr id="11" name="Slide Number Placeholder 5"/>
          <p:cNvSpPr>
            <a:spLocks noGrp="1"/>
          </p:cNvSpPr>
          <p:nvPr>
            <p:ph type="sldNum" sz="quarter" idx="12"/>
          </p:nvPr>
        </p:nvSpPr>
        <p:spPr>
          <a:xfrm>
            <a:off x="260349" y="6355755"/>
            <a:ext cx="27432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 xmlns:p14="http://schemas.microsoft.com/office/powerpoint/2010/main" val="107726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49" y="482517"/>
            <a:ext cx="10988849" cy="2869528"/>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1" y="3511875"/>
            <a:ext cx="10988849" cy="150901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6"/>
            <a:ext cx="27432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250" t="6265" r="2070" b="6044"/>
          <a:stretch/>
        </p:blipFill>
        <p:spPr>
          <a:xfrm>
            <a:off x="8819148" y="6242777"/>
            <a:ext cx="3001550" cy="452706"/>
          </a:xfrm>
          <a:prstGeom prst="rect">
            <a:avLst/>
          </a:prstGeom>
        </p:spPr>
      </p:pic>
    </p:spTree>
    <p:extLst>
      <p:ext uri="{BB962C8B-B14F-4D97-AF65-F5344CB8AC3E}">
        <p14:creationId xmlns="" xmlns:p14="http://schemas.microsoft.com/office/powerpoint/2010/main" val="42768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36700"/>
            <a:ext cx="11010900" cy="45038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236056"/>
            <a:ext cx="2743200" cy="365125"/>
          </a:xfrm>
          <a:prstGeom prst="rect">
            <a:avLst/>
          </a:prstGeom>
        </p:spPr>
        <p:txBody>
          <a:bodyPr vert="horz" lIns="91440" tIns="45720" rIns="91440" bIns="45720" rtlCol="0" anchor="ctr"/>
          <a:lstStyle>
            <a:lvl1pPr algn="l">
              <a:defRPr sz="1200">
                <a:solidFill>
                  <a:schemeClr val="tx1"/>
                </a:solidFill>
              </a:defRPr>
            </a:lvl1pPr>
          </a:lstStyle>
          <a:p>
            <a:fld id="{2C2A6AE3-36F9-4B37-9E3B-E1F236E2353C}" type="slidenum">
              <a:rPr lang="en-US" smtClean="0"/>
              <a:pPr/>
              <a:t>‹#›</a:t>
            </a:fld>
            <a:endParaRPr lang="en-US" dirty="0"/>
          </a:p>
        </p:txBody>
      </p:sp>
      <p:sp>
        <p:nvSpPr>
          <p:cNvPr id="7" name="Rectangle 6"/>
          <p:cNvSpPr/>
          <p:nvPr userDrawn="1"/>
        </p:nvSpPr>
        <p:spPr>
          <a:xfrm>
            <a:off x="0"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6244"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9" cstate="print">
            <a:extLst>
              <a:ext uri="{28A0092B-C50C-407E-A947-70E740481C1C}">
                <a14:useLocalDpi xmlns="" xmlns:a14="http://schemas.microsoft.com/office/drawing/2010/main" val="0"/>
              </a:ext>
            </a:extLst>
          </a:blip>
          <a:stretch>
            <a:fillRect/>
          </a:stretch>
        </p:blipFill>
        <p:spPr>
          <a:xfrm>
            <a:off x="8697996" y="6159337"/>
            <a:ext cx="3151104" cy="518565"/>
          </a:xfrm>
          <a:prstGeom prst="rect">
            <a:avLst/>
          </a:prstGeom>
        </p:spPr>
      </p:pic>
    </p:spTree>
    <p:extLst>
      <p:ext uri="{BB962C8B-B14F-4D97-AF65-F5344CB8AC3E}">
        <p14:creationId xmlns="" xmlns:p14="http://schemas.microsoft.com/office/powerpoint/2010/main" val="1184049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 id="2147483666" r:id="rId7"/>
    <p:sldLayoutId id="2147483667" r:id="rId8"/>
    <p:sldLayoutId id="2147483689" r:id="rId9"/>
    <p:sldLayoutId id="2147483669" r:id="rId10"/>
    <p:sldLayoutId id="2147483668" r:id="rId11"/>
    <p:sldLayoutId id="2147483670" r:id="rId12"/>
    <p:sldLayoutId id="2147483671" r:id="rId13"/>
    <p:sldLayoutId id="2147483672" r:id="rId14"/>
    <p:sldLayoutId id="2147483673" r:id="rId15"/>
    <p:sldLayoutId id="2147483674" r:id="rId16"/>
    <p:sldLayoutId id="2147483690" r:id="rId17"/>
  </p:sldLayoutIdLst>
  <p:hf hdr="0" ftr="0" dt="0"/>
  <p:txStyles>
    <p:titleStyle>
      <a:lvl1pPr algn="l" defTabSz="914400" rtl="0" eaLnBrk="1" latinLnBrk="0" hangingPunct="1">
        <a:lnSpc>
          <a:spcPct val="90000"/>
        </a:lnSpc>
        <a:spcBef>
          <a:spcPct val="0"/>
        </a:spcBef>
        <a:buNone/>
        <a:defRPr sz="3600" b="1" kern="1200">
          <a:solidFill>
            <a:srgbClr val="0A337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071" y="235975"/>
            <a:ext cx="11602186" cy="9298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3071" y="1320801"/>
            <a:ext cx="11602186" cy="41574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5843356"/>
            <a:ext cx="12192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rotWithShape="1">
          <a:blip r:embed="rId13" cstate="print">
            <a:extLst>
              <a:ext uri="{28A0092B-C50C-407E-A947-70E740481C1C}">
                <a14:useLocalDpi xmlns="" xmlns:a14="http://schemas.microsoft.com/office/drawing/2010/main" val="0"/>
              </a:ext>
            </a:extLst>
          </a:blip>
          <a:srcRect l="2250" t="6265" r="2070" b="6044"/>
          <a:stretch/>
        </p:blipFill>
        <p:spPr>
          <a:xfrm>
            <a:off x="343071" y="6091697"/>
            <a:ext cx="3434209" cy="517961"/>
          </a:xfrm>
          <a:prstGeom prst="rect">
            <a:avLst/>
          </a:prstGeom>
        </p:spPr>
      </p:pic>
      <p:pic>
        <p:nvPicPr>
          <p:cNvPr id="8" name="Picture 7"/>
          <p:cNvPicPr>
            <a:picLocks noChangeAspect="1"/>
          </p:cNvPicPr>
          <p:nvPr userDrawn="1"/>
        </p:nvPicPr>
        <p:blipFill rotWithShape="1">
          <a:blip r:embed="rId14">
            <a:extLst>
              <a:ext uri="{28A0092B-C50C-407E-A947-70E740481C1C}">
                <a14:useLocalDpi xmlns="" xmlns:a14="http://schemas.microsoft.com/office/drawing/2010/main" val="0"/>
              </a:ext>
            </a:extLst>
          </a:blip>
          <a:srcRect b="448"/>
          <a:stretch/>
        </p:blipFill>
        <p:spPr>
          <a:xfrm>
            <a:off x="8613301" y="5841925"/>
            <a:ext cx="3618167" cy="1016075"/>
          </a:xfrm>
          <a:prstGeom prst="rect">
            <a:avLst/>
          </a:prstGeom>
        </p:spPr>
      </p:pic>
      <p:sp>
        <p:nvSpPr>
          <p:cNvPr id="24" name="Rectangle 23"/>
          <p:cNvSpPr/>
          <p:nvPr userDrawn="1"/>
        </p:nvSpPr>
        <p:spPr>
          <a:xfrm>
            <a:off x="8569139" y="5843356"/>
            <a:ext cx="45719"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251254" y="5478231"/>
            <a:ext cx="2743200" cy="365125"/>
          </a:xfrm>
          <a:prstGeom prst="rect">
            <a:avLst/>
          </a:prstGeom>
        </p:spPr>
        <p:txBody>
          <a:bodyPr anchor="ctr"/>
          <a:lstStyle>
            <a:lvl1pPr algn="l">
              <a:defRPr sz="1100"/>
            </a:lvl1pPr>
          </a:lstStyle>
          <a:p>
            <a:fld id="{8E8422E8-9C2C-4CEB-A727-DCA5E9F32E18}" type="slidenum">
              <a:rPr lang="en-US" smtClean="0"/>
              <a:pPr/>
              <a:t>‹#›</a:t>
            </a:fld>
            <a:endParaRPr lang="en-US" dirty="0"/>
          </a:p>
        </p:txBody>
      </p:sp>
    </p:spTree>
    <p:extLst>
      <p:ext uri="{BB962C8B-B14F-4D97-AF65-F5344CB8AC3E}">
        <p14:creationId xmlns="" xmlns:p14="http://schemas.microsoft.com/office/powerpoint/2010/main" val="13957375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3600" b="1" kern="1200">
          <a:solidFill>
            <a:srgbClr val="0A337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Management Plan</a:t>
            </a:r>
          </a:p>
        </p:txBody>
      </p:sp>
      <p:sp>
        <p:nvSpPr>
          <p:cNvPr id="3" name="Subtitle 2"/>
          <p:cNvSpPr>
            <a:spLocks noGrp="1"/>
          </p:cNvSpPr>
          <p:nvPr>
            <p:ph type="subTitle" idx="1"/>
          </p:nvPr>
        </p:nvSpPr>
        <p:spPr/>
        <p:txBody>
          <a:bodyPr/>
          <a:lstStyle/>
          <a:p>
            <a:r>
              <a:rPr lang="en-US" dirty="0"/>
              <a:t>[Insert Name]</a:t>
            </a:r>
          </a:p>
        </p:txBody>
      </p:sp>
    </p:spTree>
    <p:extLst>
      <p:ext uri="{BB962C8B-B14F-4D97-AF65-F5344CB8AC3E}">
        <p14:creationId xmlns="" xmlns:p14="http://schemas.microsoft.com/office/powerpoint/2010/main" val="47833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Practices</a:t>
            </a:r>
          </a:p>
        </p:txBody>
      </p:sp>
      <p:sp>
        <p:nvSpPr>
          <p:cNvPr id="3" name="Content Placeholder 2"/>
          <p:cNvSpPr>
            <a:spLocks noGrp="1"/>
          </p:cNvSpPr>
          <p:nvPr>
            <p:ph idx="1"/>
          </p:nvPr>
        </p:nvSpPr>
        <p:spPr>
          <a:xfrm>
            <a:off x="838200" y="1023582"/>
            <a:ext cx="11171830" cy="4972264"/>
          </a:xfrm>
        </p:spPr>
        <p:txBody>
          <a:bodyPr>
            <a:normAutofit fontScale="70000" lnSpcReduction="20000"/>
          </a:bodyPr>
          <a:lstStyle/>
          <a:p>
            <a:pPr marL="0" indent="0">
              <a:lnSpc>
                <a:spcPct val="160000"/>
              </a:lnSpc>
              <a:buNone/>
            </a:pPr>
            <a:r>
              <a:rPr lang="en-US" dirty="0"/>
              <a:t>Communication is the foundation of an organization’s success. How an organization communicates is as important as the message (</a:t>
            </a:r>
            <a:r>
              <a:rPr lang="en-US" sz="2800" b="0" i="0" dirty="0">
                <a:effectLst/>
                <a:latin typeface="Arial" panose="020B0604020202020204" pitchFamily="34" charset="0"/>
              </a:rPr>
              <a:t>Bucăţa</a:t>
            </a:r>
            <a:r>
              <a:rPr lang="en-US" dirty="0"/>
              <a:t> </a:t>
            </a:r>
            <a:r>
              <a:rPr lang="en-US" sz="2800" b="0" i="0" dirty="0">
                <a:effectLst/>
                <a:latin typeface="Arial" panose="020B0604020202020204" pitchFamily="34" charset="0"/>
              </a:rPr>
              <a:t>&amp; Rizescu, 2017)</a:t>
            </a:r>
            <a:r>
              <a:rPr lang="en-US" dirty="0"/>
              <a:t>. A weakness shown in the current communication strategy is the lack of consistency in communication and channels for feedback and ideas. </a:t>
            </a:r>
          </a:p>
          <a:p>
            <a:pPr marL="0" indent="0">
              <a:lnSpc>
                <a:spcPct val="160000"/>
              </a:lnSpc>
              <a:buNone/>
            </a:pPr>
            <a:r>
              <a:rPr lang="en-US" dirty="0"/>
              <a:t>This are aspects that I intend to incorporate in the organization to improve communication between team members themselves and management. Creating a optimal and consistent internal communication will build trust and buy-in from the team members. </a:t>
            </a:r>
          </a:p>
          <a:p>
            <a:pPr marL="0" indent="0">
              <a:lnSpc>
                <a:spcPct val="160000"/>
              </a:lnSpc>
              <a:buNone/>
            </a:pPr>
            <a:r>
              <a:rPr lang="en-US" dirty="0"/>
              <a:t>Consistent feedback from team members to management and from management to team members is important for a strong internal communication. I will integrate an online software to encourage conversation between employees and management.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10</a:t>
            </a:fld>
            <a:endParaRPr lang="en-US" dirty="0"/>
          </a:p>
        </p:txBody>
      </p:sp>
    </p:spTree>
    <p:extLst>
      <p:ext uri="{BB962C8B-B14F-4D97-AF65-F5344CB8AC3E}">
        <p14:creationId xmlns="" xmlns:p14="http://schemas.microsoft.com/office/powerpoint/2010/main" val="9553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Mission, Vision and Goals</a:t>
            </a:r>
          </a:p>
        </p:txBody>
      </p:sp>
      <p:sp>
        <p:nvSpPr>
          <p:cNvPr id="3" name="Content Placeholder 2"/>
          <p:cNvSpPr>
            <a:spLocks noGrp="1"/>
          </p:cNvSpPr>
          <p:nvPr>
            <p:ph idx="1"/>
          </p:nvPr>
        </p:nvSpPr>
        <p:spPr/>
        <p:txBody>
          <a:bodyPr>
            <a:normAutofit fontScale="92500"/>
          </a:bodyPr>
          <a:lstStyle/>
          <a:p>
            <a:pPr>
              <a:lnSpc>
                <a:spcPct val="150000"/>
              </a:lnSpc>
            </a:pPr>
            <a:r>
              <a:rPr lang="en-US" dirty="0"/>
              <a:t>The mission, and vision are essential in directing organizational strategy. Mission and vision statements provide purpose and goals which are important elements of an organizational strategy.</a:t>
            </a:r>
          </a:p>
          <a:p>
            <a:pPr>
              <a:lnSpc>
                <a:spcPct val="150000"/>
              </a:lnSpc>
            </a:pPr>
            <a:r>
              <a:rPr lang="en-US" dirty="0"/>
              <a:t>Mission and vision statements helps the organization to outline metrics and performance standards based on the goals the organization wants to accomplish. In addition, they provide employees with the goals to achieve therefore promoting productivity and efficiency.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11</a:t>
            </a:fld>
            <a:endParaRPr lang="en-US" dirty="0"/>
          </a:p>
        </p:txBody>
      </p:sp>
    </p:spTree>
    <p:extLst>
      <p:ext uri="{BB962C8B-B14F-4D97-AF65-F5344CB8AC3E}">
        <p14:creationId xmlns="" xmlns:p14="http://schemas.microsoft.com/office/powerpoint/2010/main" val="263517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707408"/>
          </a:xfrm>
        </p:spPr>
        <p:txBody>
          <a:bodyPr/>
          <a:lstStyle/>
          <a:p>
            <a:r>
              <a:rPr lang="en-US" dirty="0"/>
              <a:t>References</a:t>
            </a:r>
          </a:p>
        </p:txBody>
      </p:sp>
      <p:sp>
        <p:nvSpPr>
          <p:cNvPr id="3" name="Content Placeholder 2"/>
          <p:cNvSpPr>
            <a:spLocks noGrp="1"/>
          </p:cNvSpPr>
          <p:nvPr>
            <p:ph idx="1"/>
          </p:nvPr>
        </p:nvSpPr>
        <p:spPr>
          <a:xfrm>
            <a:off x="838200" y="1009934"/>
            <a:ext cx="11010900" cy="5281684"/>
          </a:xfrm>
        </p:spPr>
        <p:txBody>
          <a:bodyPr>
            <a:normAutofit fontScale="92500" lnSpcReduction="20000"/>
          </a:bodyPr>
          <a:lstStyle/>
          <a:p>
            <a:pPr marL="0" indent="0">
              <a:buNone/>
            </a:pPr>
            <a:r>
              <a:rPr lang="en-US" sz="2400" b="0" i="0" dirty="0">
                <a:effectLst/>
                <a:latin typeface="Arial" panose="020B0604020202020204" pitchFamily="34" charset="0"/>
              </a:rPr>
              <a:t>Abubakar, A. M., Elrehail, H., Alatailat, M. A., &amp; Elçi, A. (2019). Knowledge management, decision-making style and organizational performance. </a:t>
            </a:r>
            <a:r>
              <a:rPr lang="en-US" sz="2400" b="0" i="1" dirty="0">
                <a:effectLst/>
                <a:latin typeface="Arial" panose="020B0604020202020204" pitchFamily="34" charset="0"/>
              </a:rPr>
              <a:t>Journal of Innovation &amp; Knowledge</a:t>
            </a:r>
            <a:r>
              <a:rPr lang="en-US" sz="2400" b="0" i="0" dirty="0">
                <a:effectLst/>
                <a:latin typeface="Arial" panose="020B0604020202020204" pitchFamily="34" charset="0"/>
              </a:rPr>
              <a:t>, </a:t>
            </a:r>
            <a:r>
              <a:rPr lang="en-US" sz="2400" b="0" i="1" dirty="0">
                <a:effectLst/>
                <a:latin typeface="Arial" panose="020B0604020202020204" pitchFamily="34" charset="0"/>
              </a:rPr>
              <a:t>4</a:t>
            </a:r>
            <a:r>
              <a:rPr lang="en-US" sz="2400" b="0" i="0" dirty="0">
                <a:effectLst/>
                <a:latin typeface="Arial" panose="020B0604020202020204" pitchFamily="34" charset="0"/>
              </a:rPr>
              <a:t>(2), 104-114.</a:t>
            </a:r>
          </a:p>
          <a:p>
            <a:pPr marL="0" indent="0">
              <a:buNone/>
            </a:pPr>
            <a:r>
              <a:rPr lang="en-US" sz="2400" b="0" i="0" dirty="0">
                <a:effectLst/>
                <a:latin typeface="Arial" panose="020B0604020202020204" pitchFamily="34" charset="0"/>
              </a:rPr>
              <a:t>Bowers, M. R., Hall, J. R., &amp; Srinivasan, M. M. (2017). Organizational culture and leadership style: The missing combination for selecting the right leader for effective crisis management. </a:t>
            </a:r>
            <a:r>
              <a:rPr lang="en-US" sz="2400" b="0" i="1" dirty="0">
                <a:effectLst/>
                <a:latin typeface="Arial" panose="020B0604020202020204" pitchFamily="34" charset="0"/>
              </a:rPr>
              <a:t>Business Horizons</a:t>
            </a:r>
            <a:r>
              <a:rPr lang="en-US" sz="2400" b="0" i="0" dirty="0">
                <a:effectLst/>
                <a:latin typeface="Arial" panose="020B0604020202020204" pitchFamily="34" charset="0"/>
              </a:rPr>
              <a:t>, </a:t>
            </a:r>
            <a:r>
              <a:rPr lang="en-US" sz="2400" b="0" i="1" dirty="0">
                <a:effectLst/>
                <a:latin typeface="Arial" panose="020B0604020202020204" pitchFamily="34" charset="0"/>
              </a:rPr>
              <a:t>60</a:t>
            </a:r>
            <a:r>
              <a:rPr lang="en-US" sz="2400" b="0" i="0" dirty="0">
                <a:effectLst/>
                <a:latin typeface="Arial" panose="020B0604020202020204" pitchFamily="34" charset="0"/>
              </a:rPr>
              <a:t>(4), 551-563.</a:t>
            </a:r>
          </a:p>
          <a:p>
            <a:pPr marL="0" indent="0">
              <a:buNone/>
            </a:pPr>
            <a:r>
              <a:rPr lang="en-US" sz="2400" b="0" i="0" dirty="0">
                <a:effectLst/>
                <a:latin typeface="Arial" panose="020B0604020202020204" pitchFamily="34" charset="0"/>
              </a:rPr>
              <a:t>Bucăţa, G., &amp; Rizescu, A. M. (2017). The role of communication in enhancing work effectiveness of an organization. </a:t>
            </a:r>
            <a:r>
              <a:rPr lang="en-US" sz="2400" b="0" i="1" dirty="0">
                <a:effectLst/>
                <a:latin typeface="Arial" panose="020B0604020202020204" pitchFamily="34" charset="0"/>
              </a:rPr>
              <a:t>Land Forces Academy Review</a:t>
            </a:r>
            <a:r>
              <a:rPr lang="en-US" sz="2400" b="0" i="0" dirty="0">
                <a:effectLst/>
                <a:latin typeface="Arial" panose="020B0604020202020204" pitchFamily="34" charset="0"/>
              </a:rPr>
              <a:t>, </a:t>
            </a:r>
            <a:r>
              <a:rPr lang="en-US" sz="2400" b="0" i="1" dirty="0">
                <a:effectLst/>
                <a:latin typeface="Arial" panose="020B0604020202020204" pitchFamily="34" charset="0"/>
              </a:rPr>
              <a:t>22</a:t>
            </a:r>
            <a:r>
              <a:rPr lang="en-US" sz="2400" b="0" i="0" dirty="0">
                <a:effectLst/>
                <a:latin typeface="Arial" panose="020B0604020202020204" pitchFamily="34" charset="0"/>
              </a:rPr>
              <a:t>(1), 49-57.</a:t>
            </a:r>
          </a:p>
          <a:p>
            <a:pPr marL="0" indent="0">
              <a:buNone/>
            </a:pPr>
            <a:r>
              <a:rPr lang="en-US" sz="2400" b="0" i="0" dirty="0">
                <a:effectLst/>
                <a:latin typeface="Arial" panose="020B0604020202020204" pitchFamily="34" charset="0"/>
              </a:rPr>
              <a:t>Ilham, R. (2018). The impact of organizational culture and leadership style on job satisfaction and employee performance. </a:t>
            </a:r>
            <a:r>
              <a:rPr lang="en-US" sz="2400" b="0" i="1" dirty="0">
                <a:effectLst/>
                <a:latin typeface="Arial" panose="020B0604020202020204" pitchFamily="34" charset="0"/>
              </a:rPr>
              <a:t>Journal of Advanced Management Science</a:t>
            </a:r>
            <a:r>
              <a:rPr lang="en-US" sz="2400" b="0" i="0" dirty="0">
                <a:effectLst/>
                <a:latin typeface="Arial" panose="020B0604020202020204" pitchFamily="34" charset="0"/>
              </a:rPr>
              <a:t>, </a:t>
            </a:r>
            <a:r>
              <a:rPr lang="en-US" sz="2400" b="0" i="1" dirty="0">
                <a:effectLst/>
                <a:latin typeface="Arial" panose="020B0604020202020204" pitchFamily="34" charset="0"/>
              </a:rPr>
              <a:t>6</a:t>
            </a:r>
            <a:r>
              <a:rPr lang="en-US" sz="2400" b="0" i="0" dirty="0">
                <a:effectLst/>
                <a:latin typeface="Arial" panose="020B0604020202020204" pitchFamily="34" charset="0"/>
              </a:rPr>
              <a:t>(1), 50-53.</a:t>
            </a:r>
          </a:p>
          <a:p>
            <a:pPr marL="0" indent="0">
              <a:buNone/>
            </a:pPr>
            <a:r>
              <a:rPr lang="en-US" sz="2400" b="0" i="0" dirty="0">
                <a:effectLst/>
                <a:latin typeface="Arial" panose="020B0604020202020204" pitchFamily="34" charset="0"/>
              </a:rPr>
              <a:t>Maamari, B. E., &amp; Saheb, A. (2018). How organizational culture and leadership style affect employees’ performance of genders. </a:t>
            </a:r>
            <a:r>
              <a:rPr lang="en-US" sz="2400" b="0" i="1" dirty="0">
                <a:effectLst/>
                <a:latin typeface="Arial" panose="020B0604020202020204" pitchFamily="34" charset="0"/>
              </a:rPr>
              <a:t>International Journal of Organizational Analysis</a:t>
            </a:r>
            <a:r>
              <a:rPr lang="en-US" sz="2400" b="0" i="0" dirty="0">
                <a:effectLst/>
                <a:latin typeface="Arial" panose="020B0604020202020204" pitchFamily="34" charset="0"/>
              </a:rPr>
              <a:t>.</a:t>
            </a:r>
          </a:p>
          <a:p>
            <a:pPr marL="0" indent="0">
              <a:buNone/>
            </a:pPr>
            <a:r>
              <a:rPr lang="en-US" sz="2400" b="0" i="0" dirty="0">
                <a:effectLst/>
                <a:latin typeface="Arial" panose="020B0604020202020204" pitchFamily="34" charset="0"/>
              </a:rPr>
              <a:t>Zhang, L., Cao, T., &amp; Wang, Y. (2018). The mediation role of leadership styles in integrated project collaboration: An emotional intelligence perspective. </a:t>
            </a:r>
            <a:r>
              <a:rPr lang="en-US" sz="2400" b="0" i="1" dirty="0">
                <a:effectLst/>
                <a:latin typeface="Arial" panose="020B0604020202020204" pitchFamily="34" charset="0"/>
              </a:rPr>
              <a:t>International Journal of Project Management</a:t>
            </a:r>
            <a:r>
              <a:rPr lang="en-US" sz="2400" b="0" i="0" dirty="0">
                <a:effectLst/>
                <a:latin typeface="Arial" panose="020B0604020202020204" pitchFamily="34" charset="0"/>
              </a:rPr>
              <a:t>, </a:t>
            </a:r>
            <a:r>
              <a:rPr lang="en-US" sz="2400" b="0" i="1" dirty="0">
                <a:effectLst/>
                <a:latin typeface="Arial" panose="020B0604020202020204" pitchFamily="34" charset="0"/>
              </a:rPr>
              <a:t>36</a:t>
            </a:r>
            <a:r>
              <a:rPr lang="en-US" sz="2400" b="0" i="0" dirty="0">
                <a:effectLst/>
                <a:latin typeface="Arial" panose="020B0604020202020204" pitchFamily="34" charset="0"/>
              </a:rPr>
              <a:t>(2), 317-330.</a:t>
            </a:r>
            <a:endParaRPr lang="en-US" sz="2400"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12</a:t>
            </a:fld>
            <a:endParaRPr lang="en-US" dirty="0"/>
          </a:p>
        </p:txBody>
      </p:sp>
    </p:spTree>
    <p:extLst>
      <p:ext uri="{BB962C8B-B14F-4D97-AF65-F5344CB8AC3E}">
        <p14:creationId xmlns="" xmlns:p14="http://schemas.microsoft.com/office/powerpoint/2010/main" val="7493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721056"/>
          </a:xfrm>
        </p:spPr>
        <p:txBody>
          <a:bodyPr/>
          <a:lstStyle/>
          <a:p>
            <a:r>
              <a:rPr lang="en-US" dirty="0"/>
              <a:t>Introduction</a:t>
            </a:r>
          </a:p>
        </p:txBody>
      </p:sp>
      <p:sp>
        <p:nvSpPr>
          <p:cNvPr id="3" name="Content Placeholder 2"/>
          <p:cNvSpPr>
            <a:spLocks noGrp="1"/>
          </p:cNvSpPr>
          <p:nvPr>
            <p:ph idx="1"/>
          </p:nvPr>
        </p:nvSpPr>
        <p:spPr>
          <a:xfrm>
            <a:off x="532262" y="626861"/>
            <a:ext cx="11248599" cy="5007039"/>
          </a:xfrm>
        </p:spPr>
        <p:txBody>
          <a:bodyPr>
            <a:noAutofit/>
          </a:bodyPr>
          <a:lstStyle/>
          <a:p>
            <a:pPr>
              <a:lnSpc>
                <a:spcPct val="150000"/>
              </a:lnSpc>
            </a:pPr>
            <a:r>
              <a:rPr lang="en-US" sz="2400" dirty="0"/>
              <a:t>A good organizational culture can be described as an environment characterized by shared attitudes, beliefs and behaviors. The culture of an organization influences how employees behave, work together and function as a team. Organizational culture is crucial for the success and overall health of any organization, its employees and customers. It is therefore critical for organizations to understand why their culture is the way it is and the importance of maintaining the same culture or changing it. </a:t>
            </a:r>
          </a:p>
          <a:p>
            <a:pPr>
              <a:lnSpc>
                <a:spcPct val="150000"/>
              </a:lnSpc>
            </a:pPr>
            <a:r>
              <a:rPr lang="en-US" sz="2400" dirty="0"/>
              <a:t>A good organization or team culture does not automatically or involuntarily occur, it is shaped and influenced by many factors including leadership and management, the values, mission, vision and goals of the organization.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2</a:t>
            </a:fld>
            <a:endParaRPr lang="en-US" dirty="0"/>
          </a:p>
        </p:txBody>
      </p:sp>
    </p:spTree>
    <p:extLst>
      <p:ext uri="{BB962C8B-B14F-4D97-AF65-F5344CB8AC3E}">
        <p14:creationId xmlns="" xmlns:p14="http://schemas.microsoft.com/office/powerpoint/2010/main" val="33528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871181"/>
          </a:xfrm>
        </p:spPr>
        <p:txBody>
          <a:bodyPr/>
          <a:lstStyle/>
          <a:p>
            <a:r>
              <a:rPr lang="en-US" dirty="0"/>
              <a:t>Leadership and Management Practices</a:t>
            </a:r>
          </a:p>
        </p:txBody>
      </p:sp>
      <p:sp>
        <p:nvSpPr>
          <p:cNvPr id="3" name="Content Placeholder 2"/>
          <p:cNvSpPr>
            <a:spLocks noGrp="1"/>
          </p:cNvSpPr>
          <p:nvPr>
            <p:ph idx="1"/>
          </p:nvPr>
        </p:nvSpPr>
        <p:spPr>
          <a:xfrm>
            <a:off x="838200" y="982639"/>
            <a:ext cx="11010900" cy="5013207"/>
          </a:xfrm>
        </p:spPr>
        <p:txBody>
          <a:bodyPr>
            <a:normAutofit fontScale="85000" lnSpcReduction="10000"/>
          </a:bodyPr>
          <a:lstStyle/>
          <a:p>
            <a:pPr marL="0" indent="0">
              <a:lnSpc>
                <a:spcPct val="150000"/>
              </a:lnSpc>
              <a:buNone/>
            </a:pPr>
            <a:r>
              <a:rPr lang="en-US" sz="2700" dirty="0"/>
              <a:t>Good leadership and management practice play a significant role in building a positive team culture and achieving a highly productive workplace (</a:t>
            </a:r>
            <a:r>
              <a:rPr lang="en-US" sz="2800" b="0" i="0" dirty="0">
                <a:effectLst/>
                <a:latin typeface="Arial" panose="020B0604020202020204" pitchFamily="34" charset="0"/>
              </a:rPr>
              <a:t>Bowers, Hall &amp; Srinivasan, 2017)</a:t>
            </a:r>
            <a:r>
              <a:rPr lang="en-US" sz="2700" dirty="0"/>
              <a:t>. The best leadership and management practice suitable to managing the team at SNHU Pet Supply Company include;</a:t>
            </a:r>
          </a:p>
          <a:p>
            <a:pPr marL="971550" lvl="1" indent="-514350">
              <a:lnSpc>
                <a:spcPct val="150000"/>
              </a:lnSpc>
              <a:buAutoNum type="alphaLcParenR"/>
            </a:pPr>
            <a:r>
              <a:rPr lang="en-US" sz="2300" b="1" dirty="0"/>
              <a:t>Setting Achievable Goals</a:t>
            </a:r>
            <a:r>
              <a:rPr lang="en-US" sz="2300" dirty="0"/>
              <a:t>: </a:t>
            </a:r>
          </a:p>
          <a:p>
            <a:pPr marL="0" indent="0">
              <a:lnSpc>
                <a:spcPct val="150000"/>
              </a:lnSpc>
              <a:buNone/>
            </a:pPr>
            <a:r>
              <a:rPr lang="en-US" sz="2700" dirty="0"/>
              <a:t>Goals help each individual in the team to understand what they are striving toward. Without clear and concise goals, the company would potentially miss its deadlines. Individual team members will be included in setting the goals to ensure that all of us are in the same page. </a:t>
            </a:r>
          </a:p>
          <a:p>
            <a:pPr marL="0" indent="0">
              <a:buNone/>
            </a:pPr>
            <a:endParaRPr lang="en-US"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3</a:t>
            </a:fld>
            <a:endParaRPr lang="en-US" dirty="0"/>
          </a:p>
        </p:txBody>
      </p:sp>
    </p:spTree>
    <p:extLst>
      <p:ext uri="{BB962C8B-B14F-4D97-AF65-F5344CB8AC3E}">
        <p14:creationId xmlns="" xmlns:p14="http://schemas.microsoft.com/office/powerpoint/2010/main" val="285610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543635"/>
          </a:xfrm>
        </p:spPr>
        <p:txBody>
          <a:bodyPr>
            <a:normAutofit fontScale="90000"/>
          </a:bodyPr>
          <a:lstStyle/>
          <a:p>
            <a:r>
              <a:rPr lang="en-US" dirty="0"/>
              <a:t>Leadership and Management Practices (Continuation)</a:t>
            </a:r>
          </a:p>
        </p:txBody>
      </p:sp>
      <p:sp>
        <p:nvSpPr>
          <p:cNvPr id="3" name="Content Placeholder 2"/>
          <p:cNvSpPr>
            <a:spLocks noGrp="1"/>
          </p:cNvSpPr>
          <p:nvPr>
            <p:ph idx="1"/>
          </p:nvPr>
        </p:nvSpPr>
        <p:spPr>
          <a:xfrm>
            <a:off x="838200" y="682389"/>
            <a:ext cx="11010900" cy="5313458"/>
          </a:xfrm>
        </p:spPr>
        <p:txBody>
          <a:bodyPr>
            <a:noAutofit/>
          </a:bodyPr>
          <a:lstStyle/>
          <a:p>
            <a:pPr marL="0" indent="0">
              <a:lnSpc>
                <a:spcPct val="160000"/>
              </a:lnSpc>
              <a:buNone/>
            </a:pPr>
            <a:r>
              <a:rPr lang="en-US" sz="2200" b="1" dirty="0"/>
              <a:t>	b) Empowering and delegating tasks effectively;</a:t>
            </a:r>
          </a:p>
          <a:p>
            <a:pPr marL="0" indent="0">
              <a:lnSpc>
                <a:spcPct val="160000"/>
              </a:lnSpc>
              <a:buNone/>
            </a:pPr>
            <a:r>
              <a:rPr lang="en-US" sz="2200" dirty="0"/>
              <a:t>Delegating tasks to team members empowers them to take responsibility. It gives them a sense of self worth and committed to achieving the company’s goals (</a:t>
            </a:r>
            <a:r>
              <a:rPr lang="en-US" sz="2000" b="0" i="0" dirty="0">
                <a:effectLst/>
                <a:latin typeface="Arial" panose="020B0604020202020204" pitchFamily="34" charset="0"/>
              </a:rPr>
              <a:t>Bowers, Hall &amp; Srinivasan, 2017)</a:t>
            </a:r>
            <a:r>
              <a:rPr lang="en-US" sz="2200" dirty="0"/>
              <a:t>. It is also important to ensure that the team members have a workload fitting their strengths and skills that will keep them engaged. </a:t>
            </a:r>
          </a:p>
          <a:p>
            <a:pPr marL="0" indent="0">
              <a:lnSpc>
                <a:spcPct val="160000"/>
              </a:lnSpc>
              <a:buNone/>
            </a:pPr>
            <a:r>
              <a:rPr lang="en-US" sz="2200" b="1" dirty="0"/>
              <a:t>	c) Resolving team issues as soon as possible</a:t>
            </a:r>
          </a:p>
          <a:p>
            <a:pPr marL="0" indent="0">
              <a:lnSpc>
                <a:spcPct val="160000"/>
              </a:lnSpc>
              <a:buNone/>
            </a:pPr>
            <a:r>
              <a:rPr lang="en-US" sz="2200" dirty="0"/>
              <a:t>While teams are expected to work together for higher productivity and goal achievement, sometimes they disagree on many things that can result in issues such as workplace conflicts. Workplace issues such as conflicts do not work themselves out, it is therefore critical to help find a solution or compromise.</a:t>
            </a:r>
          </a:p>
        </p:txBody>
      </p:sp>
      <p:sp>
        <p:nvSpPr>
          <p:cNvPr id="4" name="Slide Number Placeholder 3"/>
          <p:cNvSpPr>
            <a:spLocks noGrp="1"/>
          </p:cNvSpPr>
          <p:nvPr>
            <p:ph type="sldNum" sz="quarter" idx="12"/>
          </p:nvPr>
        </p:nvSpPr>
        <p:spPr/>
        <p:txBody>
          <a:bodyPr/>
          <a:lstStyle/>
          <a:p>
            <a:fld id="{2C2A6AE3-36F9-4B37-9E3B-E1F236E2353C}" type="slidenum">
              <a:rPr lang="en-US" smtClean="0"/>
              <a:pPr/>
              <a:t>4</a:t>
            </a:fld>
            <a:endParaRPr lang="en-US" dirty="0"/>
          </a:p>
        </p:txBody>
      </p:sp>
    </p:spTree>
    <p:extLst>
      <p:ext uri="{BB962C8B-B14F-4D97-AF65-F5344CB8AC3E}">
        <p14:creationId xmlns="" xmlns:p14="http://schemas.microsoft.com/office/powerpoint/2010/main" val="200075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1" y="0"/>
            <a:ext cx="11010900" cy="529987"/>
          </a:xfrm>
        </p:spPr>
        <p:txBody>
          <a:bodyPr>
            <a:normAutofit fontScale="90000"/>
          </a:bodyPr>
          <a:lstStyle/>
          <a:p>
            <a:r>
              <a:rPr lang="en-US" dirty="0"/>
              <a:t>Followership</a:t>
            </a:r>
          </a:p>
        </p:txBody>
      </p:sp>
      <p:sp>
        <p:nvSpPr>
          <p:cNvPr id="3" name="Content Placeholder 2"/>
          <p:cNvSpPr>
            <a:spLocks noGrp="1"/>
          </p:cNvSpPr>
          <p:nvPr>
            <p:ph idx="1"/>
          </p:nvPr>
        </p:nvSpPr>
        <p:spPr>
          <a:xfrm>
            <a:off x="586855" y="532263"/>
            <a:ext cx="11464118" cy="5463583"/>
          </a:xfrm>
        </p:spPr>
        <p:txBody>
          <a:bodyPr>
            <a:noAutofit/>
          </a:bodyPr>
          <a:lstStyle/>
          <a:p>
            <a:pPr marL="0" indent="0">
              <a:lnSpc>
                <a:spcPct val="100000"/>
              </a:lnSpc>
              <a:buNone/>
            </a:pPr>
            <a:r>
              <a:rPr lang="en-US" sz="2400" dirty="0"/>
              <a:t>Individual leadership strengths vary among different leaders. These leadership strengths often include factors such as confidence, culture, experience and leadership style. My leadership strengths include; excellent communication skills, situational awareness and effective negotiation skills. </a:t>
            </a:r>
          </a:p>
          <a:p>
            <a:pPr lvl="1">
              <a:lnSpc>
                <a:spcPct val="100000"/>
              </a:lnSpc>
              <a:buFont typeface="Wingdings" panose="05000000000000000000" pitchFamily="2" charset="2"/>
              <a:buChar char="ü"/>
            </a:pPr>
            <a:r>
              <a:rPr lang="en-US" b="1" dirty="0"/>
              <a:t>Communication skills</a:t>
            </a:r>
          </a:p>
          <a:p>
            <a:pPr marL="0" indent="0">
              <a:lnSpc>
                <a:spcPct val="100000"/>
              </a:lnSpc>
              <a:buNone/>
            </a:pPr>
            <a:r>
              <a:rPr lang="en-US" sz="2400" dirty="0"/>
              <a:t>Communication has a significant impact on the team member’s experience, engagement, motivation and overall organization success. I will create an open, transparent and honest communication culture that will ensure employee communicate their issues effectively. </a:t>
            </a:r>
          </a:p>
          <a:p>
            <a:pPr lvl="1">
              <a:lnSpc>
                <a:spcPct val="100000"/>
              </a:lnSpc>
              <a:buFont typeface="Wingdings" panose="05000000000000000000" pitchFamily="2" charset="2"/>
              <a:buChar char="ü"/>
            </a:pPr>
            <a:r>
              <a:rPr lang="en-US" b="1" dirty="0"/>
              <a:t>Effective negotiation skills</a:t>
            </a:r>
          </a:p>
          <a:p>
            <a:pPr marL="0" indent="0">
              <a:lnSpc>
                <a:spcPct val="100000"/>
              </a:lnSpc>
              <a:buNone/>
            </a:pPr>
            <a:r>
              <a:rPr lang="en-US" sz="2400" dirty="0"/>
              <a:t>Negotiation are important not only in business but also in personal interactions (</a:t>
            </a:r>
            <a:r>
              <a:rPr lang="en-US" sz="2400" b="0" i="0" dirty="0">
                <a:effectLst/>
                <a:latin typeface="Arial" panose="020B0604020202020204" pitchFamily="34" charset="0"/>
              </a:rPr>
              <a:t>Maamari &amp; Saheb, 2018)</a:t>
            </a:r>
            <a:r>
              <a:rPr lang="en-US" sz="2400" dirty="0"/>
              <a:t>. Being able to negotiate with employees and other top management is important for the organization. I will use my negotiation skills to address issues within the organization that affect team culture.</a:t>
            </a:r>
          </a:p>
          <a:p>
            <a:pPr marL="0" indent="0">
              <a:lnSpc>
                <a:spcPct val="100000"/>
              </a:lnSpc>
              <a:buNone/>
            </a:pPr>
            <a:endParaRPr lang="en-US" sz="2400" dirty="0"/>
          </a:p>
        </p:txBody>
      </p:sp>
      <p:sp>
        <p:nvSpPr>
          <p:cNvPr id="4" name="Slide Number Placeholder 3"/>
          <p:cNvSpPr>
            <a:spLocks noGrp="1"/>
          </p:cNvSpPr>
          <p:nvPr>
            <p:ph type="sldNum" sz="quarter" idx="12"/>
          </p:nvPr>
        </p:nvSpPr>
        <p:spPr/>
        <p:txBody>
          <a:bodyPr/>
          <a:lstStyle/>
          <a:p>
            <a:fld id="{2C2A6AE3-36F9-4B37-9E3B-E1F236E2353C}" type="slidenum">
              <a:rPr lang="en-US" smtClean="0"/>
              <a:pPr/>
              <a:t>5</a:t>
            </a:fld>
            <a:endParaRPr lang="en-US" dirty="0"/>
          </a:p>
        </p:txBody>
      </p:sp>
    </p:spTree>
    <p:extLst>
      <p:ext uri="{BB962C8B-B14F-4D97-AF65-F5344CB8AC3E}">
        <p14:creationId xmlns="" xmlns:p14="http://schemas.microsoft.com/office/powerpoint/2010/main" val="383328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598226"/>
          </a:xfrm>
        </p:spPr>
        <p:txBody>
          <a:bodyPr/>
          <a:lstStyle/>
          <a:p>
            <a:r>
              <a:rPr lang="en-US" dirty="0"/>
              <a:t>Decision Making Models</a:t>
            </a:r>
          </a:p>
        </p:txBody>
      </p:sp>
      <p:sp>
        <p:nvSpPr>
          <p:cNvPr id="3" name="Content Placeholder 2"/>
          <p:cNvSpPr>
            <a:spLocks noGrp="1"/>
          </p:cNvSpPr>
          <p:nvPr>
            <p:ph idx="1"/>
          </p:nvPr>
        </p:nvSpPr>
        <p:spPr>
          <a:xfrm>
            <a:off x="586854" y="600501"/>
            <a:ext cx="11605146" cy="5704765"/>
          </a:xfrm>
        </p:spPr>
        <p:txBody>
          <a:bodyPr>
            <a:noAutofit/>
          </a:bodyPr>
          <a:lstStyle/>
          <a:p>
            <a:pPr>
              <a:lnSpc>
                <a:spcPct val="150000"/>
              </a:lnSpc>
            </a:pPr>
            <a:r>
              <a:rPr lang="en-US" sz="2100" dirty="0"/>
              <a:t>Decisions have the power to influence an organization both at the micro and macro levels. The decision making model that will be most effective in team and management approach in SNHU Pet Supply Company is the Rational Model. </a:t>
            </a:r>
          </a:p>
          <a:p>
            <a:pPr>
              <a:lnSpc>
                <a:spcPct val="150000"/>
              </a:lnSpc>
            </a:pPr>
            <a:r>
              <a:rPr lang="en-US" sz="2100" dirty="0"/>
              <a:t>The rational model of decision making relies on the use of facts, information, step by step procedure and analysis to arrive at a decision. The rational model is an objective decision making approach based on data (</a:t>
            </a:r>
            <a:r>
              <a:rPr lang="en-US" sz="2000" b="0" i="0" dirty="0">
                <a:effectLst/>
                <a:latin typeface="Arial" panose="020B0604020202020204" pitchFamily="34" charset="0"/>
              </a:rPr>
              <a:t>Abubakar et al., 2019)</a:t>
            </a:r>
            <a:r>
              <a:rPr lang="en-US" sz="2100" dirty="0"/>
              <a:t>. This model reduce the chances of committing errors, making decisions based on assumptions, distortions and managers emotions which could impair judgement. This decision making model ensures that decisions made are aligned with the organization’s values, vision and goals. When employees see a structure and reasonable decision making is being made in the company. It improves their understanding and commitment to achieving the company’s goals.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6</a:t>
            </a:fld>
            <a:endParaRPr lang="en-US" dirty="0"/>
          </a:p>
        </p:txBody>
      </p:sp>
    </p:spTree>
    <p:extLst>
      <p:ext uri="{BB962C8B-B14F-4D97-AF65-F5344CB8AC3E}">
        <p14:creationId xmlns="" xmlns:p14="http://schemas.microsoft.com/office/powerpoint/2010/main" val="14673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570930"/>
          </a:xfrm>
        </p:spPr>
        <p:txBody>
          <a:bodyPr>
            <a:normAutofit fontScale="90000"/>
          </a:bodyPr>
          <a:lstStyle/>
          <a:p>
            <a:r>
              <a:rPr lang="en-US" dirty="0"/>
              <a:t>Emotional Intelligence</a:t>
            </a:r>
          </a:p>
        </p:txBody>
      </p:sp>
      <p:sp>
        <p:nvSpPr>
          <p:cNvPr id="3" name="Content Placeholder 2"/>
          <p:cNvSpPr>
            <a:spLocks noGrp="1"/>
          </p:cNvSpPr>
          <p:nvPr>
            <p:ph idx="1"/>
          </p:nvPr>
        </p:nvSpPr>
        <p:spPr>
          <a:xfrm>
            <a:off x="838199" y="764275"/>
            <a:ext cx="11226421" cy="5418161"/>
          </a:xfrm>
        </p:spPr>
        <p:txBody>
          <a:bodyPr>
            <a:normAutofit fontScale="77500" lnSpcReduction="20000"/>
          </a:bodyPr>
          <a:lstStyle/>
          <a:p>
            <a:pPr marL="0" indent="0">
              <a:lnSpc>
                <a:spcPct val="150000"/>
              </a:lnSpc>
              <a:buNone/>
            </a:pPr>
            <a:r>
              <a:rPr lang="en-US" dirty="0"/>
              <a:t>Over the past couple of decades, the workplace environment is increasingly becoming diverse. It is therefore essential for organizations to ensure their management practice are emotional intelligent and includes diverse needs, roles and perspective with their team (</a:t>
            </a:r>
            <a:r>
              <a:rPr lang="en-US" sz="2800" b="0" i="0" dirty="0">
                <a:effectLst/>
                <a:latin typeface="Arial" panose="020B0604020202020204" pitchFamily="34" charset="0"/>
              </a:rPr>
              <a:t>Zhang, Cao &amp; Wang, 2018)</a:t>
            </a:r>
            <a:r>
              <a:rPr lang="en-US" dirty="0"/>
              <a:t>. To ensure that my leadership and management practice are emotionally intelligent, the following considerations will be made.</a:t>
            </a:r>
          </a:p>
          <a:p>
            <a:pPr lvl="1">
              <a:lnSpc>
                <a:spcPct val="150000"/>
              </a:lnSpc>
            </a:pPr>
            <a:r>
              <a:rPr lang="en-US" b="1" dirty="0"/>
              <a:t>Self-awareness</a:t>
            </a:r>
          </a:p>
          <a:p>
            <a:pPr marL="0" indent="0">
              <a:lnSpc>
                <a:spcPct val="150000"/>
              </a:lnSpc>
              <a:buNone/>
            </a:pPr>
            <a:r>
              <a:rPr lang="en-US" dirty="0"/>
              <a:t>Self-awareness refers to the ability to understand my strengths and weaknesses and acknowledge my emotions and their impact on the team’s performance. For one to effectively bring out the best in a team, it is important that they bring out the best in themselves’ first.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7</a:t>
            </a:fld>
            <a:endParaRPr lang="en-US" dirty="0"/>
          </a:p>
        </p:txBody>
      </p:sp>
    </p:spTree>
    <p:extLst>
      <p:ext uri="{BB962C8B-B14F-4D97-AF65-F5344CB8AC3E}">
        <p14:creationId xmlns="" xmlns:p14="http://schemas.microsoft.com/office/powerpoint/2010/main" val="417786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748351"/>
          </a:xfrm>
        </p:spPr>
        <p:txBody>
          <a:bodyPr/>
          <a:lstStyle/>
          <a:p>
            <a:r>
              <a:rPr lang="en-US" dirty="0"/>
              <a:t>Emotional Intelligence (Continuation)</a:t>
            </a:r>
          </a:p>
        </p:txBody>
      </p:sp>
      <p:sp>
        <p:nvSpPr>
          <p:cNvPr id="3" name="Content Placeholder 2"/>
          <p:cNvSpPr>
            <a:spLocks noGrp="1"/>
          </p:cNvSpPr>
          <p:nvPr>
            <p:ph idx="1"/>
          </p:nvPr>
        </p:nvSpPr>
        <p:spPr>
          <a:xfrm>
            <a:off x="838200" y="887104"/>
            <a:ext cx="11010900" cy="5108742"/>
          </a:xfrm>
        </p:spPr>
        <p:txBody>
          <a:bodyPr>
            <a:normAutofit fontScale="85000" lnSpcReduction="10000"/>
          </a:bodyPr>
          <a:lstStyle/>
          <a:p>
            <a:pPr lvl="1">
              <a:lnSpc>
                <a:spcPct val="150000"/>
              </a:lnSpc>
            </a:pPr>
            <a:r>
              <a:rPr lang="en-US" sz="2800" b="1" dirty="0"/>
              <a:t>Relationship management</a:t>
            </a:r>
          </a:p>
          <a:p>
            <a:pPr marL="0" indent="0">
              <a:lnSpc>
                <a:spcPct val="150000"/>
              </a:lnSpc>
              <a:buNone/>
            </a:pPr>
            <a:r>
              <a:rPr lang="en-US" dirty="0"/>
              <a:t>This is the ability to resolve conflicts effectively, coach, mentor and influence others. While some leaders prefer to avoid conflicts, I believe it is important to address conflicts when they arise. </a:t>
            </a:r>
          </a:p>
          <a:p>
            <a:pPr lvl="1">
              <a:lnSpc>
                <a:spcPct val="150000"/>
              </a:lnSpc>
            </a:pPr>
            <a:r>
              <a:rPr lang="en-US" sz="2800" b="1" dirty="0"/>
              <a:t>Social awareness</a:t>
            </a:r>
          </a:p>
          <a:p>
            <a:pPr marL="0" indent="0">
              <a:lnSpc>
                <a:spcPct val="150000"/>
              </a:lnSpc>
              <a:buNone/>
            </a:pPr>
            <a:r>
              <a:rPr lang="en-US" dirty="0"/>
              <a:t>It is critical to recognize other people’s emotions and the dynamics influencing the team in the organization (</a:t>
            </a:r>
            <a:r>
              <a:rPr lang="en-US" sz="2800" b="0" i="0" dirty="0">
                <a:effectLst/>
                <a:latin typeface="Arial" panose="020B0604020202020204" pitchFamily="34" charset="0"/>
              </a:rPr>
              <a:t>Zhang, Cao &amp; Wang, 2018)</a:t>
            </a:r>
            <a:r>
              <a:rPr lang="en-US" dirty="0"/>
              <a:t>. I strive to understand other people’s feeling and perspectives which will enhance team culture as team members know that they have support from leadership.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8</a:t>
            </a:fld>
            <a:endParaRPr lang="en-US" dirty="0"/>
          </a:p>
        </p:txBody>
      </p:sp>
    </p:spTree>
    <p:extLst>
      <p:ext uri="{BB962C8B-B14F-4D97-AF65-F5344CB8AC3E}">
        <p14:creationId xmlns="" xmlns:p14="http://schemas.microsoft.com/office/powerpoint/2010/main" val="67043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and Collaboration Across Forms and Functions</a:t>
            </a:r>
          </a:p>
        </p:txBody>
      </p:sp>
      <p:sp>
        <p:nvSpPr>
          <p:cNvPr id="3" name="Content Placeholder 2"/>
          <p:cNvSpPr>
            <a:spLocks noGrp="1"/>
          </p:cNvSpPr>
          <p:nvPr>
            <p:ph idx="1"/>
          </p:nvPr>
        </p:nvSpPr>
        <p:spPr>
          <a:xfrm>
            <a:off x="838200" y="1310185"/>
            <a:ext cx="11010900" cy="4685661"/>
          </a:xfrm>
        </p:spPr>
        <p:txBody>
          <a:bodyPr>
            <a:normAutofit fontScale="85000" lnSpcReduction="10000"/>
          </a:bodyPr>
          <a:lstStyle/>
          <a:p>
            <a:pPr>
              <a:lnSpc>
                <a:spcPct val="160000"/>
              </a:lnSpc>
            </a:pPr>
            <a:r>
              <a:rPr lang="en-US" sz="2400" dirty="0"/>
              <a:t>Organizational operation largely depend on its organizational structure choices. Organizational functions include various aspects of an organization such as human resource, sales, and marketing. In some organizations, there are functions that have outsized influence for instance, sales, and as a result the organizational structure could be impacted in a way that overcompensates. Hierarchy creates a predictive and stable environment for a team to work in (</a:t>
            </a:r>
            <a:r>
              <a:rPr lang="en-US" sz="2400" b="0" i="0" dirty="0">
                <a:effectLst/>
                <a:latin typeface="Arial" panose="020B0604020202020204" pitchFamily="34" charset="0"/>
              </a:rPr>
              <a:t>Ilham, 2018)</a:t>
            </a:r>
            <a:r>
              <a:rPr lang="en-US" sz="2400" dirty="0"/>
              <a:t>. A flat hierarch with few upper management allows for creativity, employee driven problem solving and genuine collaboration.</a:t>
            </a:r>
          </a:p>
          <a:p>
            <a:pPr>
              <a:lnSpc>
                <a:spcPct val="160000"/>
              </a:lnSpc>
            </a:pPr>
            <a:r>
              <a:rPr lang="en-US" sz="2400" dirty="0"/>
              <a:t>Teams significantly contribute to the organization in different functional units. Team works on tasks and problems with the needs of the entire organization in their mind. </a:t>
            </a:r>
          </a:p>
        </p:txBody>
      </p:sp>
      <p:sp>
        <p:nvSpPr>
          <p:cNvPr id="4" name="Slide Number Placeholder 3"/>
          <p:cNvSpPr>
            <a:spLocks noGrp="1"/>
          </p:cNvSpPr>
          <p:nvPr>
            <p:ph type="sldNum" sz="quarter" idx="12"/>
          </p:nvPr>
        </p:nvSpPr>
        <p:spPr/>
        <p:txBody>
          <a:bodyPr/>
          <a:lstStyle/>
          <a:p>
            <a:fld id="{2C2A6AE3-36F9-4B37-9E3B-E1F236E2353C}" type="slidenum">
              <a:rPr lang="en-US" smtClean="0"/>
              <a:pPr/>
              <a:t>9</a:t>
            </a:fld>
            <a:endParaRPr lang="en-US" dirty="0"/>
          </a:p>
        </p:txBody>
      </p:sp>
    </p:spTree>
    <p:extLst>
      <p:ext uri="{BB962C8B-B14F-4D97-AF65-F5344CB8AC3E}">
        <p14:creationId xmlns="" xmlns:p14="http://schemas.microsoft.com/office/powerpoint/2010/main" val="4003768511"/>
      </p:ext>
    </p:extLst>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E07DC-A41C-446C-9215-4EDCE56D1B3C}">
  <ds:schemaRefs>
    <ds:schemaRef ds:uri="http://schemas.microsoft.com/sharepoint/v3/contenttype/forms"/>
  </ds:schemaRefs>
</ds:datastoreItem>
</file>

<file path=customXml/itemProps2.xml><?xml version="1.0" encoding="utf-8"?>
<ds:datastoreItem xmlns:ds="http://schemas.openxmlformats.org/officeDocument/2006/customXml" ds:itemID="{CB92B4EF-C4D9-4C97-B95D-E0F4F87616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6EBB05-3B3B-49A1-B2E3-5116D4E63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SNHU Template 2017</Template>
  <TotalTime>947</TotalTime>
  <Words>1132</Words>
  <Application>Microsoft Office PowerPoint</Application>
  <PresentationFormat>Custom</PresentationFormat>
  <Paragraphs>60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Custom Design</vt:lpstr>
      <vt:lpstr>Management Plan</vt:lpstr>
      <vt:lpstr>Introduction</vt:lpstr>
      <vt:lpstr>Leadership and Management Practices</vt:lpstr>
      <vt:lpstr>Leadership and Management Practices (Continuation)</vt:lpstr>
      <vt:lpstr>Followership</vt:lpstr>
      <vt:lpstr>Decision Making Models</vt:lpstr>
      <vt:lpstr>Emotional Intelligence</vt:lpstr>
      <vt:lpstr>Emotional Intelligence (Continuation)</vt:lpstr>
      <vt:lpstr>Communication and Collaboration Across Forms and Functions</vt:lpstr>
      <vt:lpstr>Communication Practices</vt:lpstr>
      <vt:lpstr>Organization Mission, Vision and Goals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cp:lastModifiedBy>
  <cp:revision>93</cp:revision>
  <dcterms:created xsi:type="dcterms:W3CDTF">2017-10-11T15:57:36Z</dcterms:created>
  <dcterms:modified xsi:type="dcterms:W3CDTF">2021-04-21T17:18:54Z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0x01010019267F6D1A260A4394C18F5AF72445EA</vt:lpwstr>
  </property>
</Properties>
</file>